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51" d="100"/>
          <a:sy n="51" d="100"/>
        </p:scale>
        <p:origin x="48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TIF>
</file>

<file path=ppt/media/image3.TIF>
</file>

<file path=ppt/media/image4.TIF>
</file>

<file path=ppt/media/image5.T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id="{BC328750-6A91-43D4-8A33-270F9B2A5F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166696"/>
            <a:ext cx="334962" cy="263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</a:t>
            </a:r>
            <a:endParaRPr lang="en-US" altLang="zh-CN" sz="3300" b="1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3300" b="1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</a:t>
            </a:r>
          </a:p>
        </p:txBody>
      </p:sp>
      <p:sp>
        <p:nvSpPr>
          <p:cNvPr id="4" name="矩形 7">
            <a:extLst>
              <a:ext uri="{FF2B5EF4-FFF2-40B4-BE49-F238E27FC236}">
                <a16:creationId xmlns:a16="http://schemas.microsoft.com/office/drawing/2014/main" id="{D0863E96-FBCF-4F4A-B4C5-9BC2AAB0D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1" y="204788"/>
            <a:ext cx="509588" cy="2631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3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八年级 下册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81200" y="209868"/>
            <a:ext cx="5429250" cy="2609532"/>
          </a:xfrm>
        </p:spPr>
        <p:txBody>
          <a:bodyPr anchor="b"/>
          <a:lstStyle>
            <a:lvl1pPr algn="l">
              <a:defRPr sz="4500" b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D66BD1F-6664-4683-B6A3-19CFE9B3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0E378B9-5C41-44D4-8A1E-FEE7DFFC1458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FB0DD084-E795-43A3-8A62-38A6082AD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4C56239-89B9-4CCC-8C69-D65011E7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64FCEA-B162-419E-86C9-92D840DA36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0136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6">
            <a:extLst>
              <a:ext uri="{FF2B5EF4-FFF2-40B4-BE49-F238E27FC236}">
                <a16:creationId xmlns:a16="http://schemas.microsoft.com/office/drawing/2014/main" id="{2D681069-3D43-47B2-8F9B-CF4AB0A30AE4}"/>
              </a:ext>
            </a:extLst>
          </p:cNvPr>
          <p:cNvSpPr>
            <a:spLocks noChangeArrowheads="1"/>
          </p:cNvSpPr>
          <p:nvPr/>
        </p:nvSpPr>
        <p:spPr bwMode="auto">
          <a:xfrm rot="19807880">
            <a:off x="1149354" y="2810173"/>
            <a:ext cx="730726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2021</a:t>
            </a:r>
            <a:r>
              <a:rPr lang="zh-CN" altLang="en-US" sz="5400" dirty="0">
                <a:solidFill>
                  <a:srgbClr val="F2F2F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版数学一本通八下</a:t>
            </a:r>
          </a:p>
        </p:txBody>
      </p:sp>
      <p:sp>
        <p:nvSpPr>
          <p:cNvPr id="3" name="日期占位符 1">
            <a:extLst>
              <a:ext uri="{FF2B5EF4-FFF2-40B4-BE49-F238E27FC236}">
                <a16:creationId xmlns:a16="http://schemas.microsoft.com/office/drawing/2014/main" id="{A6D95F23-3C65-4F33-9D1F-91633B26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0E378B9-5C41-44D4-8A1E-FEE7DFFC1458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4" name="页脚占位符 2">
            <a:extLst>
              <a:ext uri="{FF2B5EF4-FFF2-40B4-BE49-F238E27FC236}">
                <a16:creationId xmlns:a16="http://schemas.microsoft.com/office/drawing/2014/main" id="{F0D9BA92-4486-4290-B5E4-14C37428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id="{D5B544FC-2C0A-4D69-805D-5C6AC6BF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64FCEA-B162-419E-86C9-92D840DA36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5584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4055F8-0DDA-409B-B653-77E64BAC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0E378B9-5C41-44D4-8A1E-FEE7DFFC1458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93A5B7-0EC4-492B-96E3-80658460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59F910-89CB-4C4D-BFA8-7EEC2A9D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64FCEA-B162-419E-86C9-92D840DA36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096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B09967-B8B1-4D63-9F05-79937088B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0E378B9-5C41-44D4-8A1E-FEE7DFFC1458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CB8744-6BD4-4619-90D8-6D2A60FD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50C7C8-AF0E-4F00-BF8D-6412526E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64FCEA-B162-419E-86C9-92D840DA36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481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id="{82258010-548F-4E84-8537-0922E0CD75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9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BCB5CA-5E67-4503-8A6D-05D6118A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E3311C-9B11-42A5-9386-D341F37AC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378B9-5C41-44D4-8A1E-FEE7DFFC1458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93BE77-CFA9-4C3E-906C-289A578098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8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6FAC60-4B33-4E9D-BDAA-D98EB5F0A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4FCEA-B162-419E-86C9-92D840DA36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476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171450" indent="-171450" algn="l" defTabSz="6858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57A437D-E2A3-4AD1-A3B1-11D6969FCC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4000" dirty="0"/>
              <a:t>第</a:t>
            </a:r>
            <a:r>
              <a:rPr lang="en-US" altLang="zh-CN" sz="4000" dirty="0"/>
              <a:t>12</a:t>
            </a:r>
            <a:r>
              <a:rPr lang="zh-CN" altLang="en-US" sz="4000" dirty="0"/>
              <a:t>课时</a:t>
            </a:r>
            <a:br>
              <a:rPr lang="en-US" altLang="zh-CN" dirty="0"/>
            </a:br>
            <a:br>
              <a:rPr lang="en-US" altLang="zh-CN" dirty="0"/>
            </a:br>
            <a:r>
              <a:rPr lang="zh-CN" altLang="en-US" dirty="0"/>
              <a:t>利用“截长补短”构造等腰三角形解题</a:t>
            </a:r>
          </a:p>
        </p:txBody>
      </p:sp>
    </p:spTree>
    <p:extLst>
      <p:ext uri="{BB962C8B-B14F-4D97-AF65-F5344CB8AC3E}">
        <p14:creationId xmlns:p14="http://schemas.microsoft.com/office/powerpoint/2010/main" val="4007044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5A5885E-EA57-40AA-98D5-D4B04E4B71B8}"/>
              </a:ext>
            </a:extLst>
          </p:cNvPr>
          <p:cNvSpPr txBox="1"/>
          <p:nvPr/>
        </p:nvSpPr>
        <p:spPr>
          <a:xfrm>
            <a:off x="369729" y="498589"/>
            <a:ext cx="861552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1. 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en-US" altLang="zh-CN" sz="3200" b="1" dirty="0" err="1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Rt△ABC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,∠C=90°,BC=AC,AD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平分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∠BAC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交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于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D,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:AB=AC+CD.(</a:t>
            </a:r>
            <a:r>
              <a:rPr lang="zh-CN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两种不同方法</a:t>
            </a:r>
            <a:r>
              <a:rPr lang="en-US" altLang="zh-CN" sz="32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zh-CN" sz="32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61.jpeg">
            <a:extLst>
              <a:ext uri="{FF2B5EF4-FFF2-40B4-BE49-F238E27FC236}">
                <a16:creationId xmlns:a16="http://schemas.microsoft.com/office/drawing/2014/main" id="{F88B4C82-AEA2-4013-9602-C24D3B9B98F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69535" y="1694115"/>
            <a:ext cx="3815715" cy="27717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1131B14-E4FA-487A-9659-9FE81AC7871F}"/>
              </a:ext>
            </a:extLst>
          </p:cNvPr>
          <p:cNvSpPr txBox="1"/>
          <p:nvPr/>
        </p:nvSpPr>
        <p:spPr>
          <a:xfrm>
            <a:off x="6606857" y="4281224"/>
            <a:ext cx="1517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A21D145-F3D1-4BC3-B3EB-5F3C8B69F278}"/>
              </a:ext>
            </a:extLst>
          </p:cNvPr>
          <p:cNvSpPr txBox="1"/>
          <p:nvPr/>
        </p:nvSpPr>
        <p:spPr>
          <a:xfrm>
            <a:off x="448786" y="1575807"/>
            <a:ext cx="869521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方法一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延长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到</a:t>
            </a:r>
            <a:endParaRPr lang="en-US" altLang="zh-CN" sz="3200" b="1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使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CE=CD,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DE.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△ABD≌△AED(AAS).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∴AE=AB.</a:t>
            </a: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AE=AC+CE=AC+CD,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∴AB=AC+CD.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方法二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上截取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AE=AC,</a:t>
            </a:r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DE,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△ACD≌△AED(SAS).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∴∠AED=∠C=90°,CD=ED,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2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AB=AE+BE,∴AB=AC+CD.</a:t>
            </a:r>
            <a:endParaRPr lang="zh-CN" altLang="zh-CN" sz="32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023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36A326F-F0D0-453B-8A4B-C31F012E8312}"/>
              </a:ext>
            </a:extLst>
          </p:cNvPr>
          <p:cNvSpPr txBox="1"/>
          <p:nvPr/>
        </p:nvSpPr>
        <p:spPr>
          <a:xfrm>
            <a:off x="463550" y="384368"/>
            <a:ext cx="86804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,∠B=2∠C,AD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平分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∠A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D.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求证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:AC=AB+BD.(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两种不同方法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62.jpeg">
            <a:extLst>
              <a:ext uri="{FF2B5EF4-FFF2-40B4-BE49-F238E27FC236}">
                <a16:creationId xmlns:a16="http://schemas.microsoft.com/office/drawing/2014/main" id="{AE758CBD-B4A5-466E-9C3E-996CA18B096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302250" y="2289984"/>
            <a:ext cx="2933700" cy="164055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D31D58E-857B-4315-8FBC-281C3F7E1B2A}"/>
              </a:ext>
            </a:extLst>
          </p:cNvPr>
          <p:cNvSpPr txBox="1"/>
          <p:nvPr/>
        </p:nvSpPr>
        <p:spPr>
          <a:xfrm>
            <a:off x="6159500" y="4148390"/>
            <a:ext cx="215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BB81BAF-2F80-4403-9B8F-17352D3F5522}"/>
              </a:ext>
            </a:extLst>
          </p:cNvPr>
          <p:cNvSpPr txBox="1"/>
          <p:nvPr/>
        </p:nvSpPr>
        <p:spPr>
          <a:xfrm>
            <a:off x="266700" y="1533525"/>
            <a:ext cx="83312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方法一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上截取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AE=AB,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DE.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△ABD≌△AED(SAS),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∴BD=DE,∠B=∠AED,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可得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∠AED=2∠C,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∠C=∠EDC,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∴CE=DE =BD,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AC=AE+EC=AB+BD.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方法二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延长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到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F,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使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BF=BD,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△ADF≌△ADC.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 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349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56D6D3-C488-4F88-87EF-E34F0C9755F6}"/>
              </a:ext>
            </a:extLst>
          </p:cNvPr>
          <p:cNvSpPr txBox="1"/>
          <p:nvPr/>
        </p:nvSpPr>
        <p:spPr>
          <a:xfrm>
            <a:off x="596900" y="427432"/>
            <a:ext cx="77216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,∠C=25°,AD⊥BC,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垂足为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AB+BD=CD,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∠BAC.(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两种不同方法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image63.jpeg">
            <a:extLst>
              <a:ext uri="{FF2B5EF4-FFF2-40B4-BE49-F238E27FC236}">
                <a16:creationId xmlns:a16="http://schemas.microsoft.com/office/drawing/2014/main" id="{82E59792-A974-4C7D-99FD-2FC0BC620E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113462" y="3429000"/>
            <a:ext cx="2771775" cy="11156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F098AB5-D250-42B7-B427-20EDC7034A94}"/>
              </a:ext>
            </a:extLst>
          </p:cNvPr>
          <p:cNvSpPr txBox="1"/>
          <p:nvPr/>
        </p:nvSpPr>
        <p:spPr>
          <a:xfrm>
            <a:off x="7016750" y="4613201"/>
            <a:ext cx="1371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lang="zh-CN" altLang="zh-CN" sz="1800" b="1" dirty="0">
                <a:effectLst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03B079E-E8D8-4720-8969-2EFD1E8D100C}"/>
              </a:ext>
            </a:extLst>
          </p:cNvPr>
          <p:cNvSpPr txBox="1"/>
          <p:nvPr/>
        </p:nvSpPr>
        <p:spPr>
          <a:xfrm>
            <a:off x="552450" y="2226553"/>
            <a:ext cx="847725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方法一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 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延长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DB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至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E,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使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BE=AB,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AE,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可得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DE=CD,∵AD⊥BC,∴AC=AE,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∠C=∠E=25°,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∴∠ABD=2∠E=50°,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∠BAC=105°.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方法二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在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上截取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DE=DB,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连接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AE,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AE=CE.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416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64.jpeg">
            <a:extLst>
              <a:ext uri="{FF2B5EF4-FFF2-40B4-BE49-F238E27FC236}">
                <a16:creationId xmlns:a16="http://schemas.microsoft.com/office/drawing/2014/main" id="{F4169499-7391-4442-A2B6-41128ED56FE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74795" y="4136425"/>
            <a:ext cx="4859655" cy="172783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D27A4B3-B519-4E78-9AC4-C7085EECE6B3}"/>
              </a:ext>
            </a:extLst>
          </p:cNvPr>
          <p:cNvSpPr txBox="1"/>
          <p:nvPr/>
        </p:nvSpPr>
        <p:spPr>
          <a:xfrm>
            <a:off x="6356350" y="6330433"/>
            <a:ext cx="1403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A9ED76E-94B1-4096-BCD1-B7B5D07D838E}"/>
              </a:ext>
            </a:extLst>
          </p:cNvPr>
          <p:cNvSpPr txBox="1"/>
          <p:nvPr/>
        </p:nvSpPr>
        <p:spPr>
          <a:xfrm>
            <a:off x="184150" y="373901"/>
            <a:ext cx="852805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4. 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已知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△ABC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,AC=BC,AD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平分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∠BAC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交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BC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D,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E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AB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上一点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且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∠EDB=∠B,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现有下列两个结论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:①AB=AD+CD;②AB=AC+CD.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∠C=90°,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则结论</a:t>
            </a:r>
            <a:r>
              <a:rPr lang="zh-CN" altLang="zh-CN" sz="3600" b="1" u="sng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　　　　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成立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并证明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Calibri" panose="020F0502020204030204" pitchFamily="34" charset="0"/>
              </a:rPr>
              <a:t> </a:t>
            </a:r>
            <a:endParaRPr lang="zh-CN" altLang="zh-CN" sz="1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34B4EF4-179B-484D-B34D-B7F7B9C3DB81}"/>
              </a:ext>
            </a:extLst>
          </p:cNvPr>
          <p:cNvSpPr txBox="1"/>
          <p:nvPr/>
        </p:nvSpPr>
        <p:spPr>
          <a:xfrm>
            <a:off x="324882" y="3236223"/>
            <a:ext cx="739671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证明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:(1)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 err="1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Rt△ACD≌Rt△AED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(HL),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∴AC=AE,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AB=AE+BE=AC+CD,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②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正确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;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599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6801906-216E-415B-BE98-24EF60738828}"/>
              </a:ext>
            </a:extLst>
          </p:cNvPr>
          <p:cNvSpPr txBox="1"/>
          <p:nvPr/>
        </p:nvSpPr>
        <p:spPr>
          <a:xfrm>
            <a:off x="825500" y="725393"/>
            <a:ext cx="7493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如图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若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∠C=100°,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则结论</a:t>
            </a:r>
            <a:r>
              <a:rPr lang="zh-CN" altLang="zh-CN" sz="3600" b="1" u="sng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　　　　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成立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并证明</a:t>
            </a:r>
            <a:r>
              <a:rPr lang="en-US" altLang="zh-CN" sz="3600" b="1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9FF77F7-F739-4BED-82DE-AE0F6E191827}"/>
              </a:ext>
            </a:extLst>
          </p:cNvPr>
          <p:cNvSpPr txBox="1"/>
          <p:nvPr/>
        </p:nvSpPr>
        <p:spPr>
          <a:xfrm>
            <a:off x="425450" y="3254430"/>
            <a:ext cx="758825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(2)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过点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DF⊥AC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的延长线于点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F,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作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DH⊥AB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于点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H,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∴DF=DH,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证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BE=DE, AD=AE,</a:t>
            </a: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易得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△CDF≌△EDH,</a:t>
            </a:r>
          </a:p>
          <a:p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∴CD=DE,CD=BE,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即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AB=AE+BE=AD+CD,①</a:t>
            </a:r>
            <a:r>
              <a:rPr lang="zh-CN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正确</a:t>
            </a:r>
            <a:r>
              <a:rPr lang="en-US" altLang="zh-CN" sz="3600" b="1" dirty="0">
                <a:solidFill>
                  <a:srgbClr val="FF00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zh-CN" sz="1100" dirty="0">
              <a:solidFill>
                <a:srgbClr val="FF00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6" name="image64.jpeg">
            <a:extLst>
              <a:ext uri="{FF2B5EF4-FFF2-40B4-BE49-F238E27FC236}">
                <a16:creationId xmlns:a16="http://schemas.microsoft.com/office/drawing/2014/main" id="{198EF097-8BD2-4EC6-95C1-D8A46746B5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00195" y="1341929"/>
            <a:ext cx="4859655" cy="172783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3A84C66-DE49-4C1C-A73A-2976F1198F59}"/>
              </a:ext>
            </a:extLst>
          </p:cNvPr>
          <p:cNvSpPr txBox="1"/>
          <p:nvPr/>
        </p:nvSpPr>
        <p:spPr>
          <a:xfrm>
            <a:off x="5956300" y="2885098"/>
            <a:ext cx="1403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zh-CN" sz="1800" b="1" dirty="0">
                <a:effectLst/>
                <a:latin typeface="Calibri" panose="020F0502020204030204" pitchFamily="34" charset="0"/>
                <a:ea typeface="黑体" panose="02010609060101010101" pitchFamily="49" charset="-122"/>
                <a:cs typeface="Times New Roman" panose="02020603050405020304" pitchFamily="18" charset="0"/>
              </a:rPr>
              <a:t>题图</a:t>
            </a:r>
            <a:endParaRPr lang="zh-CN" altLang="zh-CN" sz="8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409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课件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课件1" id="{149AC5C7-67E7-460B-8A15-B8819DE71665}" vid="{C6A1233C-222A-46A8-9BCE-0E2EB3F6A9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课件1</Template>
  <TotalTime>28</TotalTime>
  <Words>601</Words>
  <Application>Microsoft Office PowerPoint</Application>
  <PresentationFormat>全屏显示(4:3)</PresentationFormat>
  <Paragraphs>49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等线</vt:lpstr>
      <vt:lpstr>等线 Light</vt:lpstr>
      <vt:lpstr>黑体</vt:lpstr>
      <vt:lpstr>楷体</vt:lpstr>
      <vt:lpstr>Arial</vt:lpstr>
      <vt:lpstr>Calibri</vt:lpstr>
      <vt:lpstr>课件1</vt:lpstr>
      <vt:lpstr>第12课时  利用“截长补短”构造等腰三角形解题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第12课时利用“截长补短”构造等腰三角形解题</dc:title>
  <dc:creator>guan qianyi</dc:creator>
  <cp:lastModifiedBy>guan qianyi</cp:lastModifiedBy>
  <cp:revision>3</cp:revision>
  <dcterms:created xsi:type="dcterms:W3CDTF">2020-11-28T06:12:50Z</dcterms:created>
  <dcterms:modified xsi:type="dcterms:W3CDTF">2020-11-28T06:41:29Z</dcterms:modified>
</cp:coreProperties>
</file>

<file path=docProps/thumbnail.jpeg>
</file>